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69" r:id="rId2"/>
    <p:sldId id="274" r:id="rId3"/>
    <p:sldId id="270" r:id="rId4"/>
    <p:sldId id="281" r:id="rId5"/>
    <p:sldId id="273" r:id="rId6"/>
    <p:sldId id="259" r:id="rId7"/>
    <p:sldId id="278" r:id="rId8"/>
    <p:sldId id="279" r:id="rId9"/>
    <p:sldId id="282" r:id="rId10"/>
    <p:sldId id="283" r:id="rId11"/>
    <p:sldId id="275" r:id="rId12"/>
    <p:sldId id="286" r:id="rId13"/>
    <p:sldId id="291" r:id="rId14"/>
    <p:sldId id="287" r:id="rId15"/>
    <p:sldId id="292" r:id="rId16"/>
    <p:sldId id="285" r:id="rId17"/>
    <p:sldId id="276" r:id="rId18"/>
    <p:sldId id="272" r:id="rId19"/>
    <p:sldId id="288" r:id="rId20"/>
    <p:sldId id="289" r:id="rId21"/>
    <p:sldId id="290" r:id="rId22"/>
    <p:sldId id="266" r:id="rId23"/>
    <p:sldId id="26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DDD"/>
    <a:srgbClr val="318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4660"/>
  </p:normalViewPr>
  <p:slideViewPr>
    <p:cSldViewPr snapToGrid="0">
      <p:cViewPr>
        <p:scale>
          <a:sx n="100" d="100"/>
          <a:sy n="100" d="100"/>
        </p:scale>
        <p:origin x="1570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06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20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02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4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79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7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72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30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1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85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FBB45-DAC6-4119-B571-663DA2F63C3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34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2" Type="http://schemas.openxmlformats.org/officeDocument/2006/relationships/image" Target="../media/image4.jp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sv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svg"/><Relationship Id="rId3" Type="http://schemas.openxmlformats.org/officeDocument/2006/relationships/image" Target="../media/image22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4.jpeg"/><Relationship Id="rId5" Type="http://schemas.openxmlformats.org/officeDocument/2006/relationships/image" Target="../media/image49.png"/><Relationship Id="rId10" Type="http://schemas.openxmlformats.org/officeDocument/2006/relationships/image" Target="../media/image9.png"/><Relationship Id="rId4" Type="http://schemas.openxmlformats.org/officeDocument/2006/relationships/image" Target="../media/image23.svg"/><Relationship Id="rId9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3"/>
          <p:cNvSpPr txBox="1">
            <a:spLocks/>
          </p:cNvSpPr>
          <p:nvPr/>
        </p:nvSpPr>
        <p:spPr>
          <a:xfrm>
            <a:off x="835269" y="2022232"/>
            <a:ext cx="10471639" cy="1908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«Телеграмм бот 'Помогатор': инструмент для творчества"»</a:t>
            </a:r>
          </a:p>
        </p:txBody>
      </p:sp>
      <p:sp>
        <p:nvSpPr>
          <p:cNvPr id="17" name="Заголовок 3"/>
          <p:cNvSpPr txBox="1">
            <a:spLocks/>
          </p:cNvSpPr>
          <p:nvPr/>
        </p:nvSpPr>
        <p:spPr>
          <a:xfrm>
            <a:off x="1475803" y="4085781"/>
            <a:ext cx="9057382" cy="336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Программа профессиональной переподготовки </a:t>
            </a:r>
          </a:p>
          <a:p>
            <a:pPr algn="l"/>
            <a:r>
              <a:rPr lang="ru-RU" sz="1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«Искуственный интеллект»</a:t>
            </a:r>
          </a:p>
        </p:txBody>
      </p:sp>
      <p:sp>
        <p:nvSpPr>
          <p:cNvPr id="18" name="Заголовок 3"/>
          <p:cNvSpPr txBox="1">
            <a:spLocks/>
          </p:cNvSpPr>
          <p:nvPr/>
        </p:nvSpPr>
        <p:spPr>
          <a:xfrm>
            <a:off x="1243675" y="5424807"/>
            <a:ext cx="1768560" cy="5399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Проект выполнили: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Слесаренко П. В.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Ковалев Д. П.</a:t>
            </a:r>
          </a:p>
          <a:p>
            <a:pPr algn="l"/>
            <a:r>
              <a:rPr lang="ru-RU" sz="1600" dirty="0" err="1">
                <a:solidFill>
                  <a:schemeClr val="bg1"/>
                </a:solidFill>
                <a:latin typeface="Bahnschrift Light SemiCondensed" panose="020B0502040204020203" pitchFamily="34" charset="0"/>
              </a:rPr>
              <a:t>Лёза</a:t>
            </a:r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. А. А.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Ширин Р.</a:t>
            </a:r>
            <a:r>
              <a:rPr lang="en-US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Г.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Турчанинов К. А.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6471395" y="4577281"/>
            <a:ext cx="2592107" cy="6401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Руководитель проекта: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Доцент Криворучко А.В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403757" y="272380"/>
            <a:ext cx="879920" cy="935826"/>
            <a:chOff x="403757" y="272380"/>
            <a:chExt cx="879920" cy="935826"/>
          </a:xfrm>
        </p:grpSpPr>
        <p:sp>
          <p:nvSpPr>
            <p:cNvPr id="4" name="Овал 3"/>
            <p:cNvSpPr/>
            <p:nvPr/>
          </p:nvSpPr>
          <p:spPr>
            <a:xfrm>
              <a:off x="443759" y="272380"/>
              <a:ext cx="799916" cy="7999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57" y="272380"/>
              <a:ext cx="879920" cy="935826"/>
            </a:xfrm>
            <a:prstGeom prst="rect">
              <a:avLst/>
            </a:prstGeom>
          </p:spPr>
        </p:pic>
      </p:grpSp>
      <p:sp>
        <p:nvSpPr>
          <p:cNvPr id="13" name="Заголовок 3"/>
          <p:cNvSpPr txBox="1">
            <a:spLocks/>
          </p:cNvSpPr>
          <p:nvPr/>
        </p:nvSpPr>
        <p:spPr>
          <a:xfrm>
            <a:off x="1323679" y="372291"/>
            <a:ext cx="1288805" cy="73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Цифровая</a:t>
            </a:r>
          </a:p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кафедра</a:t>
            </a:r>
          </a:p>
        </p:txBody>
      </p:sp>
    </p:spTree>
    <p:extLst>
      <p:ext uri="{BB962C8B-B14F-4D97-AF65-F5344CB8AC3E}">
        <p14:creationId xmlns:p14="http://schemas.microsoft.com/office/powerpoint/2010/main" val="53903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04985" y="424157"/>
            <a:ext cx="835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ВИЗУАЛИЗАЦИЯ МЕТРИК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</a:p>
        </p:txBody>
      </p:sp>
      <p:pic>
        <p:nvPicPr>
          <p:cNvPr id="7" name="Рисунок 6" descr="Sentry marks error as &quot;handled&quot; while it isn't · Issue #564 · getsentry/ sentry-python · GitHub">
            <a:extLst>
              <a:ext uri="{FF2B5EF4-FFF2-40B4-BE49-F238E27FC236}">
                <a16:creationId xmlns:a16="http://schemas.microsoft.com/office/drawing/2014/main" id="{9C1743C1-DB5A-41C0-9186-F18DDA5853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4" y="1014316"/>
            <a:ext cx="5982146" cy="41901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D248ED-E3B6-47C4-A7D2-3D4BE3F8D4F4}"/>
              </a:ext>
            </a:extLst>
          </p:cNvPr>
          <p:cNvSpPr txBox="1"/>
          <p:nvPr/>
        </p:nvSpPr>
        <p:spPr>
          <a:xfrm>
            <a:off x="2829338" y="5204460"/>
            <a:ext cx="85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Sentry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Рисунок 12" descr="Prometheus Operator Guide | Last9">
            <a:extLst>
              <a:ext uri="{FF2B5EF4-FFF2-40B4-BE49-F238E27FC236}">
                <a16:creationId xmlns:a16="http://schemas.microsoft.com/office/drawing/2014/main" id="{06CCC1FC-0900-4890-8F4C-CF293590894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61" y="0"/>
            <a:ext cx="7018020" cy="31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83DA89-6ED3-4C5B-B03A-C7C920263587}"/>
              </a:ext>
            </a:extLst>
          </p:cNvPr>
          <p:cNvSpPr txBox="1"/>
          <p:nvPr/>
        </p:nvSpPr>
        <p:spPr>
          <a:xfrm>
            <a:off x="8507742" y="3109388"/>
            <a:ext cx="1596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Prometheus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26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103272" y="-70555"/>
            <a:ext cx="835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ПРОГРАММНАЯ РЕАЛИЗАЦИЯ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19876B-84AC-4FBD-93D2-195DF1180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73" y="0"/>
            <a:ext cx="5148227" cy="3458965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652041-9669-4EE5-9FC3-9B87229956D9}"/>
              </a:ext>
            </a:extLst>
          </p:cNvPr>
          <p:cNvSpPr/>
          <p:nvPr/>
        </p:nvSpPr>
        <p:spPr>
          <a:xfrm>
            <a:off x="2663317" y="2526318"/>
            <a:ext cx="1170205" cy="656544"/>
          </a:xfrm>
          <a:prstGeom prst="rect">
            <a:avLst/>
          </a:prstGeom>
          <a:solidFill>
            <a:srgbClr val="93C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Users-service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B2FE710-DD99-4247-8245-23DA1F719000}"/>
              </a:ext>
            </a:extLst>
          </p:cNvPr>
          <p:cNvSpPr/>
          <p:nvPr/>
        </p:nvSpPr>
        <p:spPr>
          <a:xfrm>
            <a:off x="2623579" y="3648587"/>
            <a:ext cx="1249679" cy="744147"/>
          </a:xfrm>
          <a:prstGeom prst="rect">
            <a:avLst/>
          </a:prstGeom>
          <a:solidFill>
            <a:srgbClr val="93C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Image-service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E89298F-CB9F-4CC6-B071-856110477E98}"/>
              </a:ext>
            </a:extLst>
          </p:cNvPr>
          <p:cNvSpPr/>
          <p:nvPr/>
        </p:nvSpPr>
        <p:spPr>
          <a:xfrm>
            <a:off x="4035222" y="5870096"/>
            <a:ext cx="1247539" cy="822659"/>
          </a:xfrm>
          <a:prstGeom prst="rect">
            <a:avLst/>
          </a:prstGeom>
          <a:solidFill>
            <a:srgbClr val="93C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Text-service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6E6A913-1FAA-425E-8025-14E60B574859}"/>
              </a:ext>
            </a:extLst>
          </p:cNvPr>
          <p:cNvSpPr/>
          <p:nvPr/>
        </p:nvSpPr>
        <p:spPr>
          <a:xfrm>
            <a:off x="93081" y="4043632"/>
            <a:ext cx="1249679" cy="74414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telegram-service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97AF0ED-4BE0-49E5-8997-91A19610A09D}"/>
              </a:ext>
            </a:extLst>
          </p:cNvPr>
          <p:cNvSpPr/>
          <p:nvPr/>
        </p:nvSpPr>
        <p:spPr>
          <a:xfrm>
            <a:off x="82143" y="862266"/>
            <a:ext cx="1249679" cy="74414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  <a:endParaRPr lang="ru-RU" dirty="0"/>
          </a:p>
        </p:txBody>
      </p:sp>
      <p:cxnSp>
        <p:nvCxnSpPr>
          <p:cNvPr id="29" name="Прямая со стрелкой 20">
            <a:extLst>
              <a:ext uri="{FF2B5EF4-FFF2-40B4-BE49-F238E27FC236}">
                <a16:creationId xmlns:a16="http://schemas.microsoft.com/office/drawing/2014/main" id="{188C517F-29F2-4CC4-BFC2-1841B3321F36}"/>
              </a:ext>
            </a:extLst>
          </p:cNvPr>
          <p:cNvCxnSpPr>
            <a:cxnSpLocks/>
            <a:stCxn id="26" idx="2"/>
            <a:endCxn id="18" idx="1"/>
          </p:cNvCxnSpPr>
          <p:nvPr/>
        </p:nvCxnSpPr>
        <p:spPr>
          <a:xfrm rot="16200000" flipH="1">
            <a:off x="1061062" y="1252334"/>
            <a:ext cx="1248177" cy="1956334"/>
          </a:xfrm>
          <a:prstGeom prst="curved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20">
            <a:extLst>
              <a:ext uri="{FF2B5EF4-FFF2-40B4-BE49-F238E27FC236}">
                <a16:creationId xmlns:a16="http://schemas.microsoft.com/office/drawing/2014/main" id="{5E5C383D-5178-4B5E-9815-E8A36E7B4409}"/>
              </a:ext>
            </a:extLst>
          </p:cNvPr>
          <p:cNvCxnSpPr>
            <a:cxnSpLocks/>
            <a:stCxn id="19" idx="3"/>
            <a:endCxn id="204" idx="2"/>
          </p:cNvCxnSpPr>
          <p:nvPr/>
        </p:nvCxnSpPr>
        <p:spPr>
          <a:xfrm flipV="1">
            <a:off x="3873258" y="2846456"/>
            <a:ext cx="943894" cy="1174205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20">
            <a:extLst>
              <a:ext uri="{FF2B5EF4-FFF2-40B4-BE49-F238E27FC236}">
                <a16:creationId xmlns:a16="http://schemas.microsoft.com/office/drawing/2014/main" id="{944F1D93-65D9-4B13-8817-9D1392BDCC2B}"/>
              </a:ext>
            </a:extLst>
          </p:cNvPr>
          <p:cNvCxnSpPr>
            <a:cxnSpLocks/>
            <a:stCxn id="20" idx="3"/>
            <a:endCxn id="214" idx="2"/>
          </p:cNvCxnSpPr>
          <p:nvPr/>
        </p:nvCxnSpPr>
        <p:spPr>
          <a:xfrm flipH="1" flipV="1">
            <a:off x="4866170" y="4409841"/>
            <a:ext cx="416591" cy="1871585"/>
          </a:xfrm>
          <a:prstGeom prst="curvedConnector5">
            <a:avLst>
              <a:gd name="adj1" fmla="val -54874"/>
              <a:gd name="adj2" fmla="val 43906"/>
              <a:gd name="adj3" fmla="val 15487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 стрелкой 20">
            <a:extLst>
              <a:ext uri="{FF2B5EF4-FFF2-40B4-BE49-F238E27FC236}">
                <a16:creationId xmlns:a16="http://schemas.microsoft.com/office/drawing/2014/main" id="{E6B54EC2-59CA-45C0-A1DF-C09756887DED}"/>
              </a:ext>
            </a:extLst>
          </p:cNvPr>
          <p:cNvCxnSpPr>
            <a:cxnSpLocks/>
            <a:stCxn id="18" idx="0"/>
            <a:endCxn id="151" idx="3"/>
          </p:cNvCxnSpPr>
          <p:nvPr/>
        </p:nvCxnSpPr>
        <p:spPr>
          <a:xfrm rot="16200000" flipV="1">
            <a:off x="2566345" y="1844243"/>
            <a:ext cx="608741" cy="755410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 стрелкой 20">
            <a:extLst>
              <a:ext uri="{FF2B5EF4-FFF2-40B4-BE49-F238E27FC236}">
                <a16:creationId xmlns:a16="http://schemas.microsoft.com/office/drawing/2014/main" id="{1B191FE5-1A7C-43E9-8541-55D369FFBF21}"/>
              </a:ext>
            </a:extLst>
          </p:cNvPr>
          <p:cNvCxnSpPr>
            <a:cxnSpLocks/>
            <a:stCxn id="18" idx="3"/>
            <a:endCxn id="198" idx="2"/>
          </p:cNvCxnSpPr>
          <p:nvPr/>
        </p:nvCxnSpPr>
        <p:spPr>
          <a:xfrm flipV="1">
            <a:off x="3833522" y="1299427"/>
            <a:ext cx="472371" cy="1555163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446BA1C3-B985-441F-A67B-3C1AFB04C18C}"/>
              </a:ext>
            </a:extLst>
          </p:cNvPr>
          <p:cNvSpPr/>
          <p:nvPr/>
        </p:nvSpPr>
        <p:spPr>
          <a:xfrm>
            <a:off x="151696" y="2647140"/>
            <a:ext cx="1157993" cy="6044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  <a:endParaRPr lang="ru-RU" dirty="0"/>
          </a:p>
        </p:txBody>
      </p:sp>
      <p:cxnSp>
        <p:nvCxnSpPr>
          <p:cNvPr id="138" name="Прямая со стрелкой 20">
            <a:extLst>
              <a:ext uri="{FF2B5EF4-FFF2-40B4-BE49-F238E27FC236}">
                <a16:creationId xmlns:a16="http://schemas.microsoft.com/office/drawing/2014/main" id="{26317C9B-3BAF-4881-A856-5E6C18CAEA54}"/>
              </a:ext>
            </a:extLst>
          </p:cNvPr>
          <p:cNvCxnSpPr>
            <a:cxnSpLocks/>
            <a:stCxn id="137" idx="0"/>
            <a:endCxn id="26" idx="2"/>
          </p:cNvCxnSpPr>
          <p:nvPr/>
        </p:nvCxnSpPr>
        <p:spPr>
          <a:xfrm rot="16200000" flipV="1">
            <a:off x="198475" y="2114922"/>
            <a:ext cx="1040727" cy="23710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 стрелкой 20">
            <a:extLst>
              <a:ext uri="{FF2B5EF4-FFF2-40B4-BE49-F238E27FC236}">
                <a16:creationId xmlns:a16="http://schemas.microsoft.com/office/drawing/2014/main" id="{8132C8E9-46BD-4255-8261-8F1EE8F68A5D}"/>
              </a:ext>
            </a:extLst>
          </p:cNvPr>
          <p:cNvCxnSpPr>
            <a:cxnSpLocks/>
            <a:stCxn id="137" idx="2"/>
            <a:endCxn id="25" idx="0"/>
          </p:cNvCxnSpPr>
          <p:nvPr/>
        </p:nvCxnSpPr>
        <p:spPr>
          <a:xfrm rot="5400000">
            <a:off x="328285" y="3641224"/>
            <a:ext cx="792044" cy="12772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Цилиндр 150">
            <a:extLst>
              <a:ext uri="{FF2B5EF4-FFF2-40B4-BE49-F238E27FC236}">
                <a16:creationId xmlns:a16="http://schemas.microsoft.com/office/drawing/2014/main" id="{2095C39A-5D68-4536-A509-787545285639}"/>
              </a:ext>
            </a:extLst>
          </p:cNvPr>
          <p:cNvSpPr/>
          <p:nvPr/>
        </p:nvSpPr>
        <p:spPr>
          <a:xfrm>
            <a:off x="1874285" y="638702"/>
            <a:ext cx="1237450" cy="12788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 users database</a:t>
            </a:r>
            <a:endParaRPr lang="ru-RU" dirty="0"/>
          </a:p>
        </p:txBody>
      </p:sp>
      <p:sp>
        <p:nvSpPr>
          <p:cNvPr id="159" name="Цилиндр 158">
            <a:extLst>
              <a:ext uri="{FF2B5EF4-FFF2-40B4-BE49-F238E27FC236}">
                <a16:creationId xmlns:a16="http://schemas.microsoft.com/office/drawing/2014/main" id="{C9043943-AB78-4F6D-9FB4-917E353D1061}"/>
              </a:ext>
            </a:extLst>
          </p:cNvPr>
          <p:cNvSpPr/>
          <p:nvPr/>
        </p:nvSpPr>
        <p:spPr>
          <a:xfrm rot="16200000">
            <a:off x="2347317" y="4190305"/>
            <a:ext cx="624840" cy="234278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Kafka</a:t>
            </a:r>
            <a:endParaRPr lang="ru-RU" dirty="0"/>
          </a:p>
        </p:txBody>
      </p:sp>
      <p:cxnSp>
        <p:nvCxnSpPr>
          <p:cNvPr id="163" name="Прямая со стрелкой 20">
            <a:extLst>
              <a:ext uri="{FF2B5EF4-FFF2-40B4-BE49-F238E27FC236}">
                <a16:creationId xmlns:a16="http://schemas.microsoft.com/office/drawing/2014/main" id="{9DD8010B-510D-4F21-8EED-510D513AAEF5}"/>
              </a:ext>
            </a:extLst>
          </p:cNvPr>
          <p:cNvCxnSpPr>
            <a:cxnSpLocks/>
            <a:stCxn id="25" idx="3"/>
            <a:endCxn id="159" idx="1"/>
          </p:cNvCxnSpPr>
          <p:nvPr/>
        </p:nvCxnSpPr>
        <p:spPr>
          <a:xfrm>
            <a:off x="1342760" y="4415706"/>
            <a:ext cx="145584" cy="945992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4" name="Прямая со стрелкой 20">
            <a:extLst>
              <a:ext uri="{FF2B5EF4-FFF2-40B4-BE49-F238E27FC236}">
                <a16:creationId xmlns:a16="http://schemas.microsoft.com/office/drawing/2014/main" id="{9896416A-7F8C-4C91-B59E-94F28E25BF7D}"/>
              </a:ext>
            </a:extLst>
          </p:cNvPr>
          <p:cNvCxnSpPr>
            <a:cxnSpLocks/>
            <a:stCxn id="159" idx="3"/>
            <a:endCxn id="20" idx="0"/>
          </p:cNvCxnSpPr>
          <p:nvPr/>
        </p:nvCxnSpPr>
        <p:spPr>
          <a:xfrm>
            <a:off x="3831130" y="5361698"/>
            <a:ext cx="827862" cy="508398"/>
          </a:xfrm>
          <a:prstGeom prst="curved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20">
            <a:extLst>
              <a:ext uri="{FF2B5EF4-FFF2-40B4-BE49-F238E27FC236}">
                <a16:creationId xmlns:a16="http://schemas.microsoft.com/office/drawing/2014/main" id="{FD1A0118-ABF3-415D-B040-0E3577315FF3}"/>
              </a:ext>
            </a:extLst>
          </p:cNvPr>
          <p:cNvCxnSpPr>
            <a:cxnSpLocks/>
            <a:stCxn id="159" idx="3"/>
            <a:endCxn id="19" idx="3"/>
          </p:cNvCxnSpPr>
          <p:nvPr/>
        </p:nvCxnSpPr>
        <p:spPr>
          <a:xfrm flipV="1">
            <a:off x="3831130" y="4020661"/>
            <a:ext cx="42128" cy="1341037"/>
          </a:xfrm>
          <a:prstGeom prst="curvedConnector3">
            <a:avLst>
              <a:gd name="adj1" fmla="val 642632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2" name="Прямая со стрелкой 20">
            <a:extLst>
              <a:ext uri="{FF2B5EF4-FFF2-40B4-BE49-F238E27FC236}">
                <a16:creationId xmlns:a16="http://schemas.microsoft.com/office/drawing/2014/main" id="{56A77D48-8681-4732-A751-300490755A46}"/>
              </a:ext>
            </a:extLst>
          </p:cNvPr>
          <p:cNvCxnSpPr>
            <a:cxnSpLocks/>
            <a:stCxn id="204" idx="2"/>
            <a:endCxn id="19" idx="3"/>
          </p:cNvCxnSpPr>
          <p:nvPr/>
        </p:nvCxnSpPr>
        <p:spPr>
          <a:xfrm rot="10800000" flipV="1">
            <a:off x="3873258" y="2846455"/>
            <a:ext cx="943894" cy="1174205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 стрелкой 20">
            <a:extLst>
              <a:ext uri="{FF2B5EF4-FFF2-40B4-BE49-F238E27FC236}">
                <a16:creationId xmlns:a16="http://schemas.microsoft.com/office/drawing/2014/main" id="{FEF9D07A-B6B9-440F-B854-755F5BE02EC2}"/>
              </a:ext>
            </a:extLst>
          </p:cNvPr>
          <p:cNvCxnSpPr>
            <a:cxnSpLocks/>
            <a:stCxn id="214" idx="2"/>
            <a:endCxn id="20" idx="3"/>
          </p:cNvCxnSpPr>
          <p:nvPr/>
        </p:nvCxnSpPr>
        <p:spPr>
          <a:xfrm rot="10800000" flipH="1" flipV="1">
            <a:off x="4866169" y="4409840"/>
            <a:ext cx="416591" cy="1871585"/>
          </a:xfrm>
          <a:prstGeom prst="curvedConnector5">
            <a:avLst>
              <a:gd name="adj1" fmla="val -54874"/>
              <a:gd name="adj2" fmla="val 56094"/>
              <a:gd name="adj3" fmla="val 15487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8" name="Цилиндр 197">
            <a:extLst>
              <a:ext uri="{FF2B5EF4-FFF2-40B4-BE49-F238E27FC236}">
                <a16:creationId xmlns:a16="http://schemas.microsoft.com/office/drawing/2014/main" id="{C6156407-E0FE-4E8A-9C5B-3A8337476188}"/>
              </a:ext>
            </a:extLst>
          </p:cNvPr>
          <p:cNvSpPr/>
          <p:nvPr/>
        </p:nvSpPr>
        <p:spPr>
          <a:xfrm>
            <a:off x="4305893" y="659989"/>
            <a:ext cx="1237450" cy="1278875"/>
          </a:xfrm>
          <a:prstGeom prst="can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</a:t>
            </a:r>
          </a:p>
          <a:p>
            <a:pPr algn="ctr"/>
            <a:r>
              <a:rPr lang="en-US" dirty="0"/>
              <a:t>cache</a:t>
            </a:r>
            <a:endParaRPr lang="ru-RU" dirty="0"/>
          </a:p>
        </p:txBody>
      </p:sp>
      <p:sp>
        <p:nvSpPr>
          <p:cNvPr id="204" name="Цилиндр 203">
            <a:extLst>
              <a:ext uri="{FF2B5EF4-FFF2-40B4-BE49-F238E27FC236}">
                <a16:creationId xmlns:a16="http://schemas.microsoft.com/office/drawing/2014/main" id="{0BC0105A-AEC3-492F-A412-1B09DFC72342}"/>
              </a:ext>
            </a:extLst>
          </p:cNvPr>
          <p:cNvSpPr/>
          <p:nvPr/>
        </p:nvSpPr>
        <p:spPr>
          <a:xfrm>
            <a:off x="4817152" y="2207018"/>
            <a:ext cx="1237450" cy="1278875"/>
          </a:xfrm>
          <a:prstGeom prst="can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 cache</a:t>
            </a:r>
            <a:endParaRPr lang="ru-RU" dirty="0"/>
          </a:p>
        </p:txBody>
      </p:sp>
      <p:sp>
        <p:nvSpPr>
          <p:cNvPr id="214" name="Цилиндр 213">
            <a:extLst>
              <a:ext uri="{FF2B5EF4-FFF2-40B4-BE49-F238E27FC236}">
                <a16:creationId xmlns:a16="http://schemas.microsoft.com/office/drawing/2014/main" id="{ECFDBFD6-7217-4142-853C-309CDBA277D7}"/>
              </a:ext>
            </a:extLst>
          </p:cNvPr>
          <p:cNvSpPr/>
          <p:nvPr/>
        </p:nvSpPr>
        <p:spPr>
          <a:xfrm>
            <a:off x="4866170" y="3770403"/>
            <a:ext cx="1237450" cy="1278875"/>
          </a:xfrm>
          <a:prstGeom prst="can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</a:t>
            </a:r>
          </a:p>
          <a:p>
            <a:pPr algn="ctr"/>
            <a:r>
              <a:rPr lang="en-US" dirty="0"/>
              <a:t>cache</a:t>
            </a:r>
            <a:endParaRPr lang="ru-RU" dirty="0"/>
          </a:p>
        </p:txBody>
      </p:sp>
      <p:cxnSp>
        <p:nvCxnSpPr>
          <p:cNvPr id="219" name="Прямая со стрелкой 20">
            <a:extLst>
              <a:ext uri="{FF2B5EF4-FFF2-40B4-BE49-F238E27FC236}">
                <a16:creationId xmlns:a16="http://schemas.microsoft.com/office/drawing/2014/main" id="{6EFDFE0B-820F-4B9A-BE0C-74BD5AD72D5C}"/>
              </a:ext>
            </a:extLst>
          </p:cNvPr>
          <p:cNvCxnSpPr>
            <a:cxnSpLocks/>
            <a:stCxn id="198" idx="2"/>
            <a:endCxn id="18" idx="3"/>
          </p:cNvCxnSpPr>
          <p:nvPr/>
        </p:nvCxnSpPr>
        <p:spPr>
          <a:xfrm rot="10800000" flipV="1">
            <a:off x="3833523" y="1299426"/>
            <a:ext cx="472371" cy="1555163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 стрелкой 20">
            <a:extLst>
              <a:ext uri="{FF2B5EF4-FFF2-40B4-BE49-F238E27FC236}">
                <a16:creationId xmlns:a16="http://schemas.microsoft.com/office/drawing/2014/main" id="{5C87936B-D373-440E-A99A-46A9B4309CA7}"/>
              </a:ext>
            </a:extLst>
          </p:cNvPr>
          <p:cNvCxnSpPr>
            <a:cxnSpLocks/>
            <a:stCxn id="19" idx="3"/>
            <a:endCxn id="159" idx="3"/>
          </p:cNvCxnSpPr>
          <p:nvPr/>
        </p:nvCxnSpPr>
        <p:spPr>
          <a:xfrm flipH="1">
            <a:off x="3831130" y="4020661"/>
            <a:ext cx="42128" cy="1341037"/>
          </a:xfrm>
          <a:prstGeom prst="curvedConnector3">
            <a:avLst>
              <a:gd name="adj1" fmla="val -542632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5" name="Прямая со стрелкой 20">
            <a:extLst>
              <a:ext uri="{FF2B5EF4-FFF2-40B4-BE49-F238E27FC236}">
                <a16:creationId xmlns:a16="http://schemas.microsoft.com/office/drawing/2014/main" id="{C6FF7C5A-B087-453B-8E2B-3E36FA8B295F}"/>
              </a:ext>
            </a:extLst>
          </p:cNvPr>
          <p:cNvCxnSpPr>
            <a:cxnSpLocks/>
            <a:stCxn id="20" idx="0"/>
            <a:endCxn id="159" idx="3"/>
          </p:cNvCxnSpPr>
          <p:nvPr/>
        </p:nvCxnSpPr>
        <p:spPr>
          <a:xfrm rot="16200000" flipV="1">
            <a:off x="3990862" y="5201966"/>
            <a:ext cx="508398" cy="827862"/>
          </a:xfrm>
          <a:prstGeom prst="curved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0">
            <a:extLst>
              <a:ext uri="{FF2B5EF4-FFF2-40B4-BE49-F238E27FC236}">
                <a16:creationId xmlns:a16="http://schemas.microsoft.com/office/drawing/2014/main" id="{17AE9136-F006-41BD-9BD3-E41181B59CA6}"/>
              </a:ext>
            </a:extLst>
          </p:cNvPr>
          <p:cNvCxnSpPr>
            <a:cxnSpLocks/>
            <a:stCxn id="151" idx="3"/>
            <a:endCxn id="18" idx="0"/>
          </p:cNvCxnSpPr>
          <p:nvPr/>
        </p:nvCxnSpPr>
        <p:spPr>
          <a:xfrm rot="16200000" flipH="1">
            <a:off x="2566345" y="1844242"/>
            <a:ext cx="608741" cy="755410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9" name="Прямая со стрелкой 20">
            <a:extLst>
              <a:ext uri="{FF2B5EF4-FFF2-40B4-BE49-F238E27FC236}">
                <a16:creationId xmlns:a16="http://schemas.microsoft.com/office/drawing/2014/main" id="{7BB5CB25-60A3-400C-83B0-1A14C518AFEB}"/>
              </a:ext>
            </a:extLst>
          </p:cNvPr>
          <p:cNvCxnSpPr>
            <a:cxnSpLocks/>
            <a:stCxn id="159" idx="1"/>
            <a:endCxn id="25" idx="3"/>
          </p:cNvCxnSpPr>
          <p:nvPr/>
        </p:nvCxnSpPr>
        <p:spPr>
          <a:xfrm rot="10800000">
            <a:off x="1342760" y="4415706"/>
            <a:ext cx="145584" cy="945992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8" name="Рисунок 297">
            <a:extLst>
              <a:ext uri="{FF2B5EF4-FFF2-40B4-BE49-F238E27FC236}">
                <a16:creationId xmlns:a16="http://schemas.microsoft.com/office/drawing/2014/main" id="{3C5950E0-78DF-4F0D-BE47-6C7699FFC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16" y="3556204"/>
            <a:ext cx="6399322" cy="30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7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990600" y="291752"/>
            <a:ext cx="96697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ПРОГРАММНАЯ РЕАЛИЗАЦИЯ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 (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модель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autoencoder-grayscale).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Визуализация данных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EE18DD-EF6B-42D6-B493-A5A8AFD52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23" y="1183951"/>
            <a:ext cx="1956435" cy="19564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A49696-7B75-4BB8-9C1D-F2CDA11D2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222" y="4674057"/>
            <a:ext cx="1956435" cy="1956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008987-3281-4017-A394-348D34BF809A}"/>
              </a:ext>
            </a:extLst>
          </p:cNvPr>
          <p:cNvSpPr txBox="1"/>
          <p:nvPr/>
        </p:nvSpPr>
        <p:spPr>
          <a:xfrm>
            <a:off x="1069514" y="2038315"/>
            <a:ext cx="1729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Color/1003.jpg 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BAD10-FB6C-491B-86BD-6FD2C65975CD}"/>
              </a:ext>
            </a:extLst>
          </p:cNvPr>
          <p:cNvSpPr txBox="1"/>
          <p:nvPr/>
        </p:nvSpPr>
        <p:spPr>
          <a:xfrm>
            <a:off x="6778130" y="5571494"/>
            <a:ext cx="1729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Color/1003.jpg 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9" name="Рисунок 18" descr="Изображение выглядит как диаграмма, снимок экрана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ABCD020-C339-4DFF-90EE-15DCF69A4C7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0881"/>
            <a:ext cx="5858988" cy="358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0A2D14B-9988-4CF5-926A-AA8DA3F3B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593" y="770200"/>
            <a:ext cx="6801407" cy="35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990600" y="291752"/>
            <a:ext cx="96697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ПРОГРАММНАЯ РЕАЛИЗАЦИЯ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 (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модель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autoencoder-grayscale).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Визуализация данных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32632C-612A-46E2-82F4-0711ECE7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620"/>
            <a:ext cx="7771474" cy="41407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C7AC62-C6CF-41DA-B7A5-7E11849F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220" y="867865"/>
            <a:ext cx="4627847" cy="599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0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990600" y="291752"/>
            <a:ext cx="96697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ПРОГРАММНАЯ РЕАЛИЗАЦИЯ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 (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модель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autoencoder-grayscale).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Нормализация данных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9E69F7-5F90-4A4C-ACB1-A27A4E73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9670"/>
            <a:ext cx="6087325" cy="9240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13C432-2D27-4317-8B2A-E2C937E8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1457534"/>
            <a:ext cx="5797673" cy="52404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779A7BE-5A89-4B85-99F5-5EA61786A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929" y="2026847"/>
            <a:ext cx="4637086" cy="46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1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635181" y="291752"/>
            <a:ext cx="835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ПРОГРАММНАЯ РЕАЛИЗАЦИЯ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autoencoder grayscale)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F57734-C2EF-4FA4-99DC-037B989E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076" y="1074420"/>
            <a:ext cx="6112050" cy="52044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5547D6-760B-4EE4-939C-8F21614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5932"/>
            <a:ext cx="6069076" cy="46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65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4766282" y="5903893"/>
            <a:ext cx="74940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ПРОГРАММНАЯ РЕАЛИЗАЦИЯ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autoencoder grayscale)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60BCA2-AE56-424E-9D02-0044D4C1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4" y="0"/>
            <a:ext cx="5345716" cy="58643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5E9993-0CCD-4429-B31D-A4D603ED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42916" cy="6858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229FD1-07EE-4312-984F-3E4BC441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590" y="400898"/>
            <a:ext cx="2566448" cy="9785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EDAAAF5-0362-4469-A9D9-FA841C076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916" y="2279844"/>
            <a:ext cx="2566448" cy="22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3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8">
            <a:extLst>
              <a:ext uri="{FF2B5EF4-FFF2-40B4-BE49-F238E27FC236}">
                <a16:creationId xmlns:a16="http://schemas.microsoft.com/office/drawing/2014/main" id="{F9A3B22F-317A-4C5C-A354-54B29A8A38CA}"/>
              </a:ext>
            </a:extLst>
          </p:cNvPr>
          <p:cNvSpPr/>
          <p:nvPr/>
        </p:nvSpPr>
        <p:spPr>
          <a:xfrm>
            <a:off x="1151164" y="314798"/>
            <a:ext cx="98896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Результаты обучения и тестирования модели глубокого обучения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autoencoder grayscale)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0A62ED-A1FE-47D3-8FEE-50473C4F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9" y="1270539"/>
            <a:ext cx="4757711" cy="37723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41F86A-367D-4D2F-8CD3-D30BF9C09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81" y="961325"/>
            <a:ext cx="6751290" cy="179893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вода, небо, природа, гор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13F92D5-027E-4DDE-913B-3F1B1D43B1F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38" y="3192780"/>
            <a:ext cx="7208221" cy="2875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416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снимок экрана, Компьютерная игр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C533F1-6DAF-C759-2403-CAC4B0A1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31" y="172064"/>
            <a:ext cx="3945380" cy="285307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2933" y="172065"/>
            <a:ext cx="5515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ТЕСТИРОВАНИЕ ПРИЛОЖЕНИЯ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0924E6-8BFB-A412-29B5-B54FF2108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8" y="790758"/>
            <a:ext cx="5347747" cy="4796278"/>
          </a:xfrm>
          <a:prstGeom prst="rect">
            <a:avLst/>
          </a:prstGeom>
        </p:spPr>
      </p:pic>
      <p:pic>
        <p:nvPicPr>
          <p:cNvPr id="9" name="Рисунок 8" descr="Изображение выглядит как аниме, Человеческое лицо, мультфильм, одеж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1F89B51-274D-6C4C-C6A8-8B5B8D5F6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632" y="3429001"/>
            <a:ext cx="4451368" cy="33773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184D9C-E93F-4972-A927-14808E8E44D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566311" y="162722"/>
            <a:ext cx="2625689" cy="30168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5227E-8D79-4466-B4A5-C2CF9D1FF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347" y="3124324"/>
            <a:ext cx="2032621" cy="36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9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2933" y="172065"/>
            <a:ext cx="5515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ТЕСТИРОВАНИЕ ПРИЛОЖЕНИЯ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DEF765-3E2A-8D73-7C7C-115ACD1DC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33" y="761332"/>
            <a:ext cx="4966747" cy="604686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2D7EC0-3DEB-5BA4-5398-1571DBDDA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61" y="320040"/>
            <a:ext cx="6828133" cy="6484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5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331142" y="823927"/>
            <a:ext cx="8353631" cy="157259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9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Цель проекта: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r>
              <a:rPr lang="ru-RU" sz="29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9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Создание программного продукта "Помогатор" для автоматизации задач в сферах дизайна, OSINT и маркетинга с использованием нейросетевых технологий.</a:t>
            </a:r>
            <a:endParaRPr lang="ru-RU" sz="29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331142" y="2396519"/>
            <a:ext cx="11362303" cy="387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Задачи: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1. Разработка Telegram-бота как интерфейса взаимодействия с пользователем.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2. Интеграция </a:t>
            </a:r>
            <a:r>
              <a:rPr lang="en-US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LLM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(ChatGPT,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Deepseek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3. Интеграция с готовыми алгоритмами обработки изображений (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OpenCV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4. Создание собственных нейронных сетей для обработки данных. 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5. Реализация функционала обработки изображений (колоризация, стилизация, изменение размеров и др.).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6. Создание системы аутентификации и авторизации.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7. Подготовка датасетов и обучение моделей (например, для задачи колоризации).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8. Внедрение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микросервисной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архитектуры на основе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FastAPI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и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Kafka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9. Обеспечение мониторинга и отказоустойчивости (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Prometheus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,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Grafana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,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Sentry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).</a:t>
            </a:r>
            <a:r>
              <a:rPr lang="ru-RU" sz="2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62772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2933" y="172065"/>
            <a:ext cx="5515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ДОКУМЕНТАЦИЯ ПРИЛОЖЕНИЯ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8B2BC-DD81-4563-8CEB-8CBA25402F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932" y="1082039"/>
            <a:ext cx="5027707" cy="4617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77906-E3B4-41E0-B625-9EC92D19F2D7}"/>
              </a:ext>
            </a:extLst>
          </p:cNvPr>
          <p:cNvSpPr txBox="1"/>
          <p:nvPr/>
        </p:nvSpPr>
        <p:spPr>
          <a:xfrm>
            <a:off x="746761" y="5775961"/>
            <a:ext cx="445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Swagger </a:t>
            </a:r>
            <a:r>
              <a:rPr lang="ru-RU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документация 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HHTP </a:t>
            </a:r>
            <a:r>
              <a:rPr lang="ru-RU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к </a:t>
            </a:r>
            <a:r>
              <a:rPr lang="ru-RU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микросервису</a:t>
            </a:r>
            <a:r>
              <a:rPr lang="ru-RU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 пользователей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1D163-8915-4731-82F6-66ED427282AB}"/>
              </a:ext>
            </a:extLst>
          </p:cNvPr>
          <p:cNvSpPr txBox="1"/>
          <p:nvPr/>
        </p:nvSpPr>
        <p:spPr>
          <a:xfrm>
            <a:off x="6964681" y="4856542"/>
            <a:ext cx="445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Swagger </a:t>
            </a:r>
            <a:r>
              <a:rPr lang="ru-RU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документация 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HHTP </a:t>
            </a:r>
            <a:r>
              <a:rPr lang="ru-RU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к </a:t>
            </a:r>
            <a:r>
              <a:rPr lang="ru-RU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микросервису</a:t>
            </a:r>
            <a:r>
              <a:rPr lang="ru-RU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 изображений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4A0656-85E8-4BF1-A1E0-4D490A33F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963" y="1082039"/>
            <a:ext cx="6448800" cy="34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6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905213" y="57765"/>
            <a:ext cx="5515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ДОКУМЕНТАЦИЯ ПРИЛОЖЕНИЯ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3EAFD-2554-4D12-BD74-3736661F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617749"/>
            <a:ext cx="9477787" cy="5622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AFEF2A-5024-4CAA-A933-C4A3DFEFDABC}"/>
              </a:ext>
            </a:extLst>
          </p:cNvPr>
          <p:cNvSpPr txBox="1"/>
          <p:nvPr/>
        </p:nvSpPr>
        <p:spPr>
          <a:xfrm>
            <a:off x="1127761" y="6315922"/>
            <a:ext cx="8831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AsyncAPI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документация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 consumers/producers </a:t>
            </a:r>
            <a:r>
              <a:rPr lang="ru-RU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у </a:t>
            </a:r>
            <a:r>
              <a:rPr lang="ru-RU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микросервиса</a:t>
            </a:r>
            <a:r>
              <a:rPr lang="ru-RU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1509791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32221" y="645928"/>
            <a:ext cx="3768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800" b="1" dirty="0">
                <a:solidFill>
                  <a:schemeClr val="accent5">
                    <a:lumMod val="50000"/>
                  </a:schemeClr>
                </a:solidFill>
                <a:latin typeface="Bahnschrift Light SemiCondensed" panose="020B0502040204020203" pitchFamily="34" charset="0"/>
                <a:cs typeface="Arial" panose="020B0604020202020204" pitchFamily="34" charset="0"/>
              </a:rPr>
              <a:t>РЕЗУЛЬТАТЫ И ВЫВОДЫ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71210-597A-05A9-8D7A-5911CCF0F432}"/>
              </a:ext>
            </a:extLst>
          </p:cNvPr>
          <p:cNvSpPr txBox="1">
            <a:spLocks/>
          </p:cNvSpPr>
          <p:nvPr/>
        </p:nvSpPr>
        <p:spPr>
          <a:xfrm>
            <a:off x="1838632" y="4536395"/>
            <a:ext cx="9645445" cy="2108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720090" algn="l"/>
              </a:tabLst>
            </a:pPr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	Вывод: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в ходе проекта успешно создан многофункциональный инструмент "Помогатор", объединяющий нейросетевые технологии для автоматизации задач в дизайне, OSINT и маркетинге. Решение демонстрирует эффективность применения ИИ для обработки изображений и анализа данных, что значительно упрощает работу специалистов и расширяет их возможности.</a:t>
            </a:r>
            <a:endParaRPr lang="en-US" sz="2000" dirty="0">
              <a:solidFill>
                <a:schemeClr val="accent5">
                  <a:lumMod val="75000"/>
                </a:schemeClr>
              </a:solidFill>
              <a:effectLst/>
              <a:latin typeface="Bahnschrift Light SemiCondensed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3B50F-03A0-2FFE-BE7A-648BA38312E1}"/>
              </a:ext>
            </a:extLst>
          </p:cNvPr>
          <p:cNvSpPr txBox="1"/>
          <p:nvPr/>
        </p:nvSpPr>
        <p:spPr>
          <a:xfrm>
            <a:off x="245806" y="1060993"/>
            <a:ext cx="11238271" cy="2944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был подготовлен специализированный датасет "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Landscape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image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colorization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", содержащий 7129 пар изображений (цветное/серое) с нормализованными характеристиками;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разработана и обучена модель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автоэнкодера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на основе CNN для задачи колоризации изображений;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проведено тестирование модели, показавшее точность 82-85% с лучшими результатами (90-95%) для природных пейзажей;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реализована интеграция модели в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микросервисную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архитектуру с использованием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FastAPI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и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Kafka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готовое решение было внедрено в Telegram-бота для удобного взаимодействия с пользователями.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58977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60401" y="1427122"/>
            <a:ext cx="57502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СПАСИБО ЗА ВНИМАНИЕ!</a:t>
            </a:r>
            <a:endParaRPr lang="ru-RU" sz="40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B5D30-0B35-AFB4-B426-51246F6AC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4278" y="2079273"/>
            <a:ext cx="2898058" cy="2898058"/>
          </a:xfrm>
          <a:prstGeom prst="rect">
            <a:avLst/>
          </a:prstGeom>
        </p:spPr>
      </p:pic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267C15D0-A3BC-F0DB-1990-A70CD1FE01C1}"/>
              </a:ext>
            </a:extLst>
          </p:cNvPr>
          <p:cNvSpPr/>
          <p:nvPr/>
        </p:nvSpPr>
        <p:spPr>
          <a:xfrm>
            <a:off x="3365010" y="4990776"/>
            <a:ext cx="39227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GitHub </a:t>
            </a:r>
            <a:r>
              <a:rPr lang="ru-RU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проекта</a:t>
            </a:r>
            <a:endParaRPr lang="ru-RU" sz="4000" b="1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9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520544" y="662621"/>
            <a:ext cx="9646312" cy="157259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3400" b="1" u="sng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Анализ предметной области проекта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r>
              <a:rPr lang="ru-RU" sz="29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9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Разработка многофункционального инструмента «Помогатор» для автоматизации задач в сферах дизайна и маркетинга с использованием нейросетевых технологий.</a:t>
            </a:r>
            <a:endParaRPr lang="ru-RU" sz="29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520544" y="2395477"/>
            <a:ext cx="9646312" cy="1033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800" b="1" u="sng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Описание проблемы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Отсутствие универсального решения, объединяющего обработку изображений, анализ данных и генерацию контента в едином интерфейсе, доступном для специалистов разного уровня.</a:t>
            </a:r>
            <a:r>
              <a:rPr lang="ru-RU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</a:t>
            </a:r>
            <a:endParaRPr lang="ru-RU" sz="2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520544" y="4100130"/>
            <a:ext cx="9985786" cy="15654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800" b="1" u="sng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Актуальность и практическая значимость  ее  решения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Автоматизация рутинных операций (колоризация, стилизация изображений, анализ данных) повышает эффективность работы дизайнеров, маркетологов и аналитиков, сокращает временные затраты и снижает порог входа в профессию. Интеграция с Telegram-ботом обеспечивает удобство использования для широкой аудитории.</a:t>
            </a:r>
            <a:endParaRPr lang="ru-RU" sz="2400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00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53726-8B51-610D-E71C-04874F0A5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CCF4595-3A74-C253-E2F7-6D614FDBD07F}"/>
              </a:ext>
            </a:extLst>
          </p:cNvPr>
          <p:cNvSpPr/>
          <p:nvPr/>
        </p:nvSpPr>
        <p:spPr>
          <a:xfrm>
            <a:off x="1078992" y="786230"/>
            <a:ext cx="11031794" cy="298446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61323F-7A7D-CC3C-4779-1948EF92F8C1}"/>
              </a:ext>
            </a:extLst>
          </p:cNvPr>
          <p:cNvSpPr/>
          <p:nvPr/>
        </p:nvSpPr>
        <p:spPr>
          <a:xfrm>
            <a:off x="2008151" y="293940"/>
            <a:ext cx="8738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Входные данные проекта</a:t>
            </a:r>
            <a:endParaRPr lang="ru-RU" sz="2800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sp>
        <p:nvSpPr>
          <p:cNvPr id="2" name="Прямоугольник 8">
            <a:extLst>
              <a:ext uri="{FF2B5EF4-FFF2-40B4-BE49-F238E27FC236}">
                <a16:creationId xmlns:a16="http://schemas.microsoft.com/office/drawing/2014/main" id="{20FD1633-B2CC-B7D6-02BA-F3C39CC4B381}"/>
              </a:ext>
            </a:extLst>
          </p:cNvPr>
          <p:cNvSpPr/>
          <p:nvPr/>
        </p:nvSpPr>
        <p:spPr>
          <a:xfrm>
            <a:off x="1315693" y="883505"/>
            <a:ext cx="105583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 рамках проекта «Помогатор» была разработана и обучена нейросетевая модель для колоризации черно-белых изображений. Модель позволяет автоматически преобразовывать монохромные изображения в цветные, что расширяет возможности обработки визуального контента для дизайнеров, маркетологов. Для обучения модели использовался датасет "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Landscape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image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colorization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", содержащий 7129 пар изображений (цветное/серое) с нормализованными характеристиками.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CE7E5-0658-4CFE-82C9-4A57093E809C}"/>
              </a:ext>
            </a:extLst>
          </p:cNvPr>
          <p:cNvSpPr txBox="1"/>
          <p:nvPr/>
        </p:nvSpPr>
        <p:spPr>
          <a:xfrm>
            <a:off x="722671" y="3841728"/>
            <a:ext cx="92324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Модель реализована на основе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автоэнкодера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с архитектурой CNN, где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энкодер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выделяет ключевые признаки изображения, а декодер восстанавливает цветовую гамму. Для достижения высокой точности (82–85% на тестовых данных) применялся метод "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fine-tuning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" с использованием библиотеки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TensorFlow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. Наилучшие результаты (90–95%) модель показала при обработке типичных природных сцен, таких как горные пейзажи и озера.</a:t>
            </a:r>
            <a:endParaRPr lang="ru-RU" sz="24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A214F4C9-01D3-B941-CB96-BC78968AB265}"/>
              </a:ext>
            </a:extLst>
          </p:cNvPr>
          <p:cNvSpPr/>
          <p:nvPr/>
        </p:nvSpPr>
        <p:spPr>
          <a:xfrm>
            <a:off x="580103" y="3837043"/>
            <a:ext cx="9517627" cy="2682341"/>
          </a:xfrm>
          <a:prstGeom prst="round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22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250565" y="600100"/>
            <a:ext cx="4817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СРЕДСТВА РЕАЛИЗАЦИИ</a:t>
            </a:r>
            <a:endParaRPr lang="ru-RU" sz="2800" dirty="0">
              <a:solidFill>
                <a:srgbClr val="002060"/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E7EA-973B-18F7-F2E0-057CDACA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05" y="3243323"/>
            <a:ext cx="788596" cy="788596"/>
          </a:xfrm>
          <a:prstGeom prst="rect">
            <a:avLst/>
          </a:prstGeom>
        </p:spPr>
      </p:pic>
      <p:pic>
        <p:nvPicPr>
          <p:cNvPr id="6" name="Picture 2" descr="TensorFlow&quot; Icon - Download for free – Iconduck">
            <a:extLst>
              <a:ext uri="{FF2B5EF4-FFF2-40B4-BE49-F238E27FC236}">
                <a16:creationId xmlns:a16="http://schemas.microsoft.com/office/drawing/2014/main" id="{DDD1D82A-C18F-F91A-1C4A-2D1178A2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56" y="1335950"/>
            <a:ext cx="852174" cy="9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84F5EDB-CE78-8152-FFD7-62FDC872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354" y="1014590"/>
            <a:ext cx="829392" cy="8293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1">
            <a:extLst>
              <a:ext uri="{FF2B5EF4-FFF2-40B4-BE49-F238E27FC236}">
                <a16:creationId xmlns:a16="http://schemas.microsoft.com/office/drawing/2014/main" id="{DA67EE1D-A5FB-657A-FEE6-A7ECBCEB8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5591" y="2714301"/>
            <a:ext cx="1317618" cy="1317618"/>
          </a:xfrm>
          <a:prstGeom prst="rect">
            <a:avLst/>
          </a:prstGeom>
        </p:spPr>
      </p:pic>
      <p:pic>
        <p:nvPicPr>
          <p:cNvPr id="18" name="Рисунок 16">
            <a:extLst>
              <a:ext uri="{FF2B5EF4-FFF2-40B4-BE49-F238E27FC236}">
                <a16:creationId xmlns:a16="http://schemas.microsoft.com/office/drawing/2014/main" id="{A9D9C3C7-71A0-E3C6-AC06-9BFAD5195A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1093" y="1407793"/>
            <a:ext cx="992310" cy="992310"/>
          </a:xfrm>
          <a:prstGeom prst="rect">
            <a:avLst/>
          </a:prstGeom>
        </p:spPr>
      </p:pic>
      <p:pic>
        <p:nvPicPr>
          <p:cNvPr id="20" name="Рисунок 7">
            <a:extLst>
              <a:ext uri="{FF2B5EF4-FFF2-40B4-BE49-F238E27FC236}">
                <a16:creationId xmlns:a16="http://schemas.microsoft.com/office/drawing/2014/main" id="{8726BA32-AFCC-7377-6485-59845AAD8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r="2741"/>
          <a:stretch/>
        </p:blipFill>
        <p:spPr>
          <a:xfrm>
            <a:off x="6313548" y="5369169"/>
            <a:ext cx="1294974" cy="912788"/>
          </a:xfrm>
          <a:prstGeom prst="round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C41871-5114-41E6-A078-67B7C80FF7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843" y="2993505"/>
            <a:ext cx="844130" cy="84413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30CC9F7-5655-46F0-A6CA-8ACE5570C5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5794" y="4298200"/>
            <a:ext cx="935487" cy="84413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6C3741A-2510-4DED-AE2E-22058D0040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78139" y="5635011"/>
            <a:ext cx="1219200" cy="105512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74C82AE-13EA-4EED-A12D-4E578FED00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49004" y="1494074"/>
            <a:ext cx="928441" cy="92844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487F2EB-F5E7-4BF5-830C-F38308D9AA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52009" y="4284636"/>
            <a:ext cx="844130" cy="84413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BEA944A-669C-4192-B57E-706CD68EAA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55388" y="146773"/>
            <a:ext cx="906653" cy="90665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CB971F7-0520-4C3B-A385-F90661FDB2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60925" y="3985396"/>
            <a:ext cx="876277" cy="87627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7CD8B817-BA42-443A-B470-7B896A5ACEC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48923" y="5485639"/>
            <a:ext cx="772261" cy="77226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2880EC8-3297-4898-956F-D86B83F92CA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37373" y="161881"/>
            <a:ext cx="699829" cy="699829"/>
          </a:xfrm>
          <a:prstGeom prst="rect">
            <a:avLst/>
          </a:prstGeom>
        </p:spPr>
      </p:pic>
      <p:pic>
        <p:nvPicPr>
          <p:cNvPr id="35" name="Picture 1">
            <a:extLst>
              <a:ext uri="{FF2B5EF4-FFF2-40B4-BE49-F238E27FC236}">
                <a16:creationId xmlns:a16="http://schemas.microsoft.com/office/drawing/2014/main" id="{730ABF37-0262-40C8-972D-56D3E79DFEE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0" y="1429286"/>
            <a:ext cx="719672" cy="788597"/>
          </a:xfrm>
          <a:prstGeom prst="rect">
            <a:avLst/>
          </a:prstGeom>
        </p:spPr>
      </p:pic>
      <p:pic>
        <p:nvPicPr>
          <p:cNvPr id="40" name="Рисунок 39" descr="Изображение выглядит как Графика, снимок экрана, логотип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7117DFF-A95B-47E3-8A73-C64FC1A5222E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0" y="2606921"/>
            <a:ext cx="2047778" cy="1201363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снимок экрана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651623-E24B-4BFC-8C50-2DA74C343D4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55" y="4092757"/>
            <a:ext cx="1889353" cy="11587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25B219-382F-4B3F-9C4E-D5726CE0D56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612627" y="2421596"/>
            <a:ext cx="993974" cy="9939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55609099-6797-44C7-9544-D3018B0EE7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694661" y="5315823"/>
            <a:ext cx="1461898" cy="14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4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3621" y="491488"/>
            <a:ext cx="4236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"/>
              </a:rPr>
              <a:t>СРЕДСТВА РАЗРАБОТКИ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693BA-FEA5-45AA-7EFC-DD9C06F4A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51" y="2850661"/>
            <a:ext cx="2898937" cy="1630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C1AE7-B89C-27F5-58E1-B78E309921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64" y="1817248"/>
            <a:ext cx="2898937" cy="121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8E7B5-2484-598B-EEB8-8BB08911DB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631" y="5264091"/>
            <a:ext cx="1571799" cy="1571799"/>
          </a:xfrm>
          <a:prstGeom prst="rect">
            <a:avLst/>
          </a:prstGeom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F33F510A-0A0D-3178-A247-899178858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75" y="4613766"/>
            <a:ext cx="1666445" cy="193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6">
            <a:extLst>
              <a:ext uri="{FF2B5EF4-FFF2-40B4-BE49-F238E27FC236}">
                <a16:creationId xmlns:a16="http://schemas.microsoft.com/office/drawing/2014/main" id="{41333495-BDB8-214A-E658-9465334C71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246" y="491488"/>
            <a:ext cx="2004161" cy="20041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D660F9-7D41-4605-8402-3FF43FB8BC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3594" y="4924845"/>
            <a:ext cx="1326145" cy="162051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A832D8-23CB-4905-8289-455F8071356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7647" y="3216715"/>
            <a:ext cx="4462085" cy="89854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C90E47-CEB9-4D87-ACE9-24FE48F3178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69502" y="4974253"/>
            <a:ext cx="1769477" cy="176947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70EF552-8FF2-421C-9E57-259AD9D9876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67157" y="633813"/>
            <a:ext cx="1719509" cy="17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011920" y="235370"/>
            <a:ext cx="345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"/>
              </a:rPr>
              <a:t>СРЕДСТВА МОНИТОРИНГА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5C6ADB-AB21-4455-B1E2-78CACA66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3432" y="1300651"/>
            <a:ext cx="1219200" cy="1219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F660C9-BD8E-477E-ADED-58F9B083BE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451" y="2278125"/>
            <a:ext cx="1548982" cy="15489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2DB06B3-BE51-46CD-98B1-47810B7B3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36" y="4271816"/>
            <a:ext cx="1405913" cy="14059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17C560-6148-4FBE-90A0-B2F4932F5D62}"/>
              </a:ext>
            </a:extLst>
          </p:cNvPr>
          <p:cNvSpPr txBox="1"/>
          <p:nvPr/>
        </p:nvSpPr>
        <p:spPr>
          <a:xfrm>
            <a:off x="0" y="1871666"/>
            <a:ext cx="1816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Микросервисы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471EF-E8D2-4FE2-8603-6425896F7A09}"/>
              </a:ext>
            </a:extLst>
          </p:cNvPr>
          <p:cNvSpPr txBox="1"/>
          <p:nvPr/>
        </p:nvSpPr>
        <p:spPr>
          <a:xfrm>
            <a:off x="4235272" y="5754908"/>
            <a:ext cx="111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Promtail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79ADF-4C0C-406A-9129-ADA4A4DE356C}"/>
              </a:ext>
            </a:extLst>
          </p:cNvPr>
          <p:cNvSpPr txBox="1"/>
          <p:nvPr/>
        </p:nvSpPr>
        <p:spPr>
          <a:xfrm>
            <a:off x="4892163" y="2519851"/>
            <a:ext cx="1757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Prometheus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CC1833F-F0A7-4114-918D-84358066A78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rot="10800000" flipV="1">
            <a:off x="2488434" y="1910250"/>
            <a:ext cx="2504999" cy="114236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0">
            <a:extLst>
              <a:ext uri="{FF2B5EF4-FFF2-40B4-BE49-F238E27FC236}">
                <a16:creationId xmlns:a16="http://schemas.microsoft.com/office/drawing/2014/main" id="{2FF052BC-0655-4F4E-9263-FDDE11AD6D8E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rot="10800000">
            <a:off x="2488434" y="3052617"/>
            <a:ext cx="1592103" cy="1922157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75AD452-CFFE-4896-BDCB-7C56E13DF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48" y="4271815"/>
            <a:ext cx="1405913" cy="1405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0EE9C6-4C53-4823-8B00-A0E739AA66A0}"/>
              </a:ext>
            </a:extLst>
          </p:cNvPr>
          <p:cNvSpPr txBox="1"/>
          <p:nvPr/>
        </p:nvSpPr>
        <p:spPr>
          <a:xfrm>
            <a:off x="6841536" y="5762159"/>
            <a:ext cx="660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Loki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8" name="Прямая со стрелкой 20">
            <a:extLst>
              <a:ext uri="{FF2B5EF4-FFF2-40B4-BE49-F238E27FC236}">
                <a16:creationId xmlns:a16="http://schemas.microsoft.com/office/drawing/2014/main" id="{DCBBA7EF-9096-47DF-B6A8-6CA22E377F91}"/>
              </a:ext>
            </a:extLst>
          </p:cNvPr>
          <p:cNvCxnSpPr>
            <a:cxnSpLocks/>
            <a:stCxn id="16" idx="3"/>
            <a:endCxn id="36" idx="1"/>
          </p:cNvCxnSpPr>
          <p:nvPr/>
        </p:nvCxnSpPr>
        <p:spPr>
          <a:xfrm flipV="1">
            <a:off x="5486449" y="4974772"/>
            <a:ext cx="1066699" cy="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9DBF58F-C0DD-445D-A02C-343294A96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3349" y="2607907"/>
            <a:ext cx="1219200" cy="1219200"/>
          </a:xfrm>
          <a:prstGeom prst="rect">
            <a:avLst/>
          </a:prstGeom>
        </p:spPr>
      </p:pic>
      <p:cxnSp>
        <p:nvCxnSpPr>
          <p:cNvPr id="43" name="Прямая со стрелкой 20">
            <a:extLst>
              <a:ext uri="{FF2B5EF4-FFF2-40B4-BE49-F238E27FC236}">
                <a16:creationId xmlns:a16="http://schemas.microsoft.com/office/drawing/2014/main" id="{226DBEFC-53E7-4855-A98A-4E087E733F8A}"/>
              </a:ext>
            </a:extLst>
          </p:cNvPr>
          <p:cNvCxnSpPr>
            <a:cxnSpLocks/>
            <a:stCxn id="41" idx="1"/>
            <a:endCxn id="12" idx="3"/>
          </p:cNvCxnSpPr>
          <p:nvPr/>
        </p:nvCxnSpPr>
        <p:spPr>
          <a:xfrm rot="10800000">
            <a:off x="6212633" y="1910251"/>
            <a:ext cx="3820717" cy="1307256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20">
            <a:extLst>
              <a:ext uri="{FF2B5EF4-FFF2-40B4-BE49-F238E27FC236}">
                <a16:creationId xmlns:a16="http://schemas.microsoft.com/office/drawing/2014/main" id="{82F58EEB-6732-440B-9578-F8A54FB70DEF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rot="10800000" flipV="1">
            <a:off x="7959061" y="3217506"/>
            <a:ext cx="2074288" cy="175726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8FC1BE3-D38E-4DBF-B461-5F9E4649E6DB}"/>
              </a:ext>
            </a:extLst>
          </p:cNvPr>
          <p:cNvSpPr txBox="1"/>
          <p:nvPr/>
        </p:nvSpPr>
        <p:spPr>
          <a:xfrm>
            <a:off x="4235271" y="5762159"/>
            <a:ext cx="111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Promtail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43C3C6-F37C-4B41-8501-95AE195B16AC}"/>
              </a:ext>
            </a:extLst>
          </p:cNvPr>
          <p:cNvSpPr txBox="1"/>
          <p:nvPr/>
        </p:nvSpPr>
        <p:spPr>
          <a:xfrm>
            <a:off x="10137356" y="3827107"/>
            <a:ext cx="111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Grafana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55" name="Рисунок 16">
            <a:extLst>
              <a:ext uri="{FF2B5EF4-FFF2-40B4-BE49-F238E27FC236}">
                <a16:creationId xmlns:a16="http://schemas.microsoft.com/office/drawing/2014/main" id="{BB556F1B-2829-4E7A-B9D5-5FD299D1D1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787" y="4762598"/>
            <a:ext cx="992310" cy="9923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0A9BCFB-5412-43E9-8AA8-D40FA7199D89}"/>
              </a:ext>
            </a:extLst>
          </p:cNvPr>
          <p:cNvSpPr txBox="1"/>
          <p:nvPr/>
        </p:nvSpPr>
        <p:spPr>
          <a:xfrm>
            <a:off x="939451" y="5719567"/>
            <a:ext cx="159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-admin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7" name="Прямая со стрелкой 20">
            <a:extLst>
              <a:ext uri="{FF2B5EF4-FFF2-40B4-BE49-F238E27FC236}">
                <a16:creationId xmlns:a16="http://schemas.microsoft.com/office/drawing/2014/main" id="{32A56633-C9A3-4511-BAFD-86BBEA6E3EB0}"/>
              </a:ext>
            </a:extLst>
          </p:cNvPr>
          <p:cNvCxnSpPr>
            <a:cxnSpLocks/>
            <a:stCxn id="14" idx="2"/>
            <a:endCxn id="55" idx="0"/>
          </p:cNvCxnSpPr>
          <p:nvPr/>
        </p:nvCxnSpPr>
        <p:spPr>
          <a:xfrm rot="5400000">
            <a:off x="1246197" y="4294852"/>
            <a:ext cx="935491" cy="127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FF8B066-9199-4778-A322-A843D69E5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83" y="386251"/>
            <a:ext cx="812800" cy="812800"/>
          </a:xfrm>
          <a:prstGeom prst="rect">
            <a:avLst/>
          </a:prstGeom>
        </p:spPr>
      </p:pic>
      <p:cxnSp>
        <p:nvCxnSpPr>
          <p:cNvPr id="66" name="Прямая со стрелкой 20">
            <a:extLst>
              <a:ext uri="{FF2B5EF4-FFF2-40B4-BE49-F238E27FC236}">
                <a16:creationId xmlns:a16="http://schemas.microsoft.com/office/drawing/2014/main" id="{733BA338-5FB5-48FD-93C6-0175912F878F}"/>
              </a:ext>
            </a:extLst>
          </p:cNvPr>
          <p:cNvCxnSpPr>
            <a:cxnSpLocks/>
            <a:stCxn id="60" idx="1"/>
            <a:endCxn id="14" idx="3"/>
          </p:cNvCxnSpPr>
          <p:nvPr/>
        </p:nvCxnSpPr>
        <p:spPr>
          <a:xfrm rot="10800000" flipV="1">
            <a:off x="2488433" y="792650"/>
            <a:ext cx="4457650" cy="2259965"/>
          </a:xfrm>
          <a:prstGeom prst="curvedConnector3">
            <a:avLst>
              <a:gd name="adj1" fmla="val 8223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AEC3433-FEC0-4235-B33A-953BF2176D19}"/>
              </a:ext>
            </a:extLst>
          </p:cNvPr>
          <p:cNvSpPr txBox="1"/>
          <p:nvPr/>
        </p:nvSpPr>
        <p:spPr>
          <a:xfrm>
            <a:off x="6833242" y="1199051"/>
            <a:ext cx="110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Kafka UI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9351DD-709A-42F4-98B1-CE1332DE93A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0998" y="300868"/>
            <a:ext cx="1014868" cy="1014868"/>
          </a:xfrm>
          <a:prstGeom prst="rect">
            <a:avLst/>
          </a:prstGeom>
        </p:spPr>
      </p:pic>
      <p:cxnSp>
        <p:nvCxnSpPr>
          <p:cNvPr id="27" name="Прямая со стрелкой 20">
            <a:extLst>
              <a:ext uri="{FF2B5EF4-FFF2-40B4-BE49-F238E27FC236}">
                <a16:creationId xmlns:a16="http://schemas.microsoft.com/office/drawing/2014/main" id="{634E46C8-24EE-4FC7-B8CB-53BA385D6370}"/>
              </a:ext>
            </a:extLst>
          </p:cNvPr>
          <p:cNvCxnSpPr>
            <a:cxnSpLocks/>
            <a:stCxn id="14" idx="0"/>
            <a:endCxn id="3" idx="2"/>
          </p:cNvCxnSpPr>
          <p:nvPr/>
        </p:nvCxnSpPr>
        <p:spPr>
          <a:xfrm rot="5400000" flipH="1" flipV="1">
            <a:off x="1619993" y="1409686"/>
            <a:ext cx="962389" cy="77449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92A747-C3EE-4F74-BEF1-7FD04DF34424}"/>
              </a:ext>
            </a:extLst>
          </p:cNvPr>
          <p:cNvSpPr txBox="1"/>
          <p:nvPr/>
        </p:nvSpPr>
        <p:spPr>
          <a:xfrm>
            <a:off x="3035415" y="512368"/>
            <a:ext cx="1757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Pgadmin4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04985" y="424157"/>
            <a:ext cx="835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ВИЗУАЛИЗАЦИЯ МЕТРИК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3F3149-F866-4239-9AB5-143DF4B1D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45" y="1004466"/>
            <a:ext cx="10820242" cy="518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73BC1-33AE-4C91-A0F3-671DB3A1DFAF}"/>
              </a:ext>
            </a:extLst>
          </p:cNvPr>
          <p:cNvSpPr txBox="1"/>
          <p:nvPr/>
        </p:nvSpPr>
        <p:spPr>
          <a:xfrm>
            <a:off x="5310726" y="6308282"/>
            <a:ext cx="213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Grafana Dashboard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2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04985" y="424157"/>
            <a:ext cx="835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ВИЗУАЛИЗАЦИЯ МЕТРИК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1688A-3903-461D-8373-1999ECC0D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2" y="947377"/>
            <a:ext cx="7287915" cy="3805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685AA-651C-4C91-87E6-B61D924E6C52}"/>
              </a:ext>
            </a:extLst>
          </p:cNvPr>
          <p:cNvSpPr txBox="1"/>
          <p:nvPr/>
        </p:nvSpPr>
        <p:spPr>
          <a:xfrm>
            <a:off x="2766752" y="3928748"/>
            <a:ext cx="2952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-admin (tasks page)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C5B2F-7E9F-4E41-AB33-E793C9FCACD6}"/>
              </a:ext>
            </a:extLst>
          </p:cNvPr>
          <p:cNvSpPr txBox="1"/>
          <p:nvPr/>
        </p:nvSpPr>
        <p:spPr>
          <a:xfrm>
            <a:off x="7737777" y="5726097"/>
            <a:ext cx="360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-admin (tasks details page)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3765A5-6047-4694-9012-AA567C356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77" y="2013326"/>
            <a:ext cx="5182323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311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5021</TotalTime>
  <Words>691</Words>
  <Application>Microsoft Office PowerPoint</Application>
  <PresentationFormat>Широкоэкранный</PresentationFormat>
  <Paragraphs>90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Bahnschrift Light SemiCondensed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Мохначева Александра Александровна</dc:creator>
  <cp:lastModifiedBy>Данил Ковалёв</cp:lastModifiedBy>
  <cp:revision>130</cp:revision>
  <dcterms:created xsi:type="dcterms:W3CDTF">2023-05-25T08:50:08Z</dcterms:created>
  <dcterms:modified xsi:type="dcterms:W3CDTF">2025-05-26T12:21:28Z</dcterms:modified>
</cp:coreProperties>
</file>